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1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1" r:id="rId4"/>
    <p:sldId id="260" r:id="rId5"/>
    <p:sldId id="258" r:id="rId6"/>
    <p:sldId id="259" r:id="rId7"/>
    <p:sldId id="262" r:id="rId8"/>
    <p:sldId id="265" r:id="rId9"/>
    <p:sldId id="266" r:id="rId10"/>
    <p:sldId id="267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324C"/>
    <a:srgbClr val="F5F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2AB428-7EED-492F-AE20-D92012EB3946}" v="14" dt="2022-05-09T22:49:22.8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5" autoAdjust="0"/>
    <p:restoredTop sz="79589"/>
  </p:normalViewPr>
  <p:slideViewPr>
    <p:cSldViewPr snapToGrid="0">
      <p:cViewPr varScale="1">
        <p:scale>
          <a:sx n="85" d="100"/>
          <a:sy n="85" d="100"/>
        </p:scale>
        <p:origin x="608" y="176"/>
      </p:cViewPr>
      <p:guideLst/>
    </p:cSldViewPr>
  </p:slideViewPr>
  <p:outlineViewPr>
    <p:cViewPr>
      <p:scale>
        <a:sx n="33" d="100"/>
        <a:sy n="33" d="100"/>
      </p:scale>
      <p:origin x="-56" y="-11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9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jcharee Haswell" userId="edce60be-f3d3-459f-bccd-f6619e5d3159" providerId="ADAL" clId="{DC2AB428-7EED-492F-AE20-D92012EB3946}"/>
    <pc:docChg chg="custSel addSld delSld modSld sldOrd">
      <pc:chgData name="Nujcharee Haswell" userId="edce60be-f3d3-459f-bccd-f6619e5d3159" providerId="ADAL" clId="{DC2AB428-7EED-492F-AE20-D92012EB3946}" dt="2022-05-09T22:50:53.961" v="305" actId="2696"/>
      <pc:docMkLst>
        <pc:docMk/>
      </pc:docMkLst>
      <pc:sldChg chg="modSp mod setBg">
        <pc:chgData name="Nujcharee Haswell" userId="edce60be-f3d3-459f-bccd-f6619e5d3159" providerId="ADAL" clId="{DC2AB428-7EED-492F-AE20-D92012EB3946}" dt="2022-05-09T21:25:30.312" v="71" actId="20577"/>
        <pc:sldMkLst>
          <pc:docMk/>
          <pc:sldMk cId="4198194228" sldId="256"/>
        </pc:sldMkLst>
        <pc:spChg chg="mod">
          <ac:chgData name="Nujcharee Haswell" userId="edce60be-f3d3-459f-bccd-f6619e5d3159" providerId="ADAL" clId="{DC2AB428-7EED-492F-AE20-D92012EB3946}" dt="2022-05-09T21:25:26.748" v="70" actId="207"/>
          <ac:spMkLst>
            <pc:docMk/>
            <pc:sldMk cId="4198194228" sldId="256"/>
            <ac:spMk id="2" creationId="{82877952-771C-451A-BCA4-52B3E2AD436F}"/>
          </ac:spMkLst>
        </pc:spChg>
        <pc:spChg chg="mod">
          <ac:chgData name="Nujcharee Haswell" userId="edce60be-f3d3-459f-bccd-f6619e5d3159" providerId="ADAL" clId="{DC2AB428-7EED-492F-AE20-D92012EB3946}" dt="2022-05-09T21:25:30.312" v="71" actId="20577"/>
          <ac:spMkLst>
            <pc:docMk/>
            <pc:sldMk cId="4198194228" sldId="256"/>
            <ac:spMk id="3" creationId="{B5FC5236-0834-4CF8-8F2F-D31E06B0CB09}"/>
          </ac:spMkLst>
        </pc:spChg>
      </pc:sldChg>
      <pc:sldChg chg="addSp delSp modSp mod setBg addAnim setClrOvrMap">
        <pc:chgData name="Nujcharee Haswell" userId="edce60be-f3d3-459f-bccd-f6619e5d3159" providerId="ADAL" clId="{DC2AB428-7EED-492F-AE20-D92012EB3946}" dt="2022-05-09T22:42:49.825" v="112" actId="207"/>
        <pc:sldMkLst>
          <pc:docMk/>
          <pc:sldMk cId="3931163895" sldId="257"/>
        </pc:sldMkLst>
        <pc:spChg chg="add del mod">
          <ac:chgData name="Nujcharee Haswell" userId="edce60be-f3d3-459f-bccd-f6619e5d3159" providerId="ADAL" clId="{DC2AB428-7EED-492F-AE20-D92012EB3946}" dt="2022-05-09T21:25:47.174" v="74"/>
          <ac:spMkLst>
            <pc:docMk/>
            <pc:sldMk cId="3931163895" sldId="257"/>
            <ac:spMk id="6" creationId="{E7231467-3386-432C-B062-C75B625D2E53}"/>
          </ac:spMkLst>
        </pc:spChg>
        <pc:spChg chg="add mod ord">
          <ac:chgData name="Nujcharee Haswell" userId="edce60be-f3d3-459f-bccd-f6619e5d3159" providerId="ADAL" clId="{DC2AB428-7EED-492F-AE20-D92012EB3946}" dt="2022-05-09T22:42:49.825" v="112" actId="207"/>
          <ac:spMkLst>
            <pc:docMk/>
            <pc:sldMk cId="3931163895" sldId="257"/>
            <ac:spMk id="7" creationId="{012268C3-FDA1-4B7C-84B8-7E946FFA2F51}"/>
          </ac:spMkLst>
        </pc:spChg>
        <pc:spChg chg="add">
          <ac:chgData name="Nujcharee Haswell" userId="edce60be-f3d3-459f-bccd-f6619e5d3159" providerId="ADAL" clId="{DC2AB428-7EED-492F-AE20-D92012EB3946}" dt="2022-05-09T22:41:30.014" v="107" actId="26606"/>
          <ac:spMkLst>
            <pc:docMk/>
            <pc:sldMk cId="3931163895" sldId="257"/>
            <ac:spMk id="14" creationId="{0671A8AE-40A1-4631-A6B8-581AFF065482}"/>
          </ac:spMkLst>
        </pc:spChg>
        <pc:spChg chg="add">
          <ac:chgData name="Nujcharee Haswell" userId="edce60be-f3d3-459f-bccd-f6619e5d3159" providerId="ADAL" clId="{DC2AB428-7EED-492F-AE20-D92012EB3946}" dt="2022-05-09T22:41:30.014" v="107" actId="26606"/>
          <ac:spMkLst>
            <pc:docMk/>
            <pc:sldMk cId="3931163895" sldId="257"/>
            <ac:spMk id="16" creationId="{AB58EF07-17C2-48CF-ABB0-EEF1F17CB8F0}"/>
          </ac:spMkLst>
        </pc:spChg>
        <pc:spChg chg="add">
          <ac:chgData name="Nujcharee Haswell" userId="edce60be-f3d3-459f-bccd-f6619e5d3159" providerId="ADAL" clId="{DC2AB428-7EED-492F-AE20-D92012EB3946}" dt="2022-05-09T22:41:30.014" v="107" actId="26606"/>
          <ac:spMkLst>
            <pc:docMk/>
            <pc:sldMk cId="3931163895" sldId="257"/>
            <ac:spMk id="18" creationId="{AF2F604E-43BE-4DC3-B983-E071523364F8}"/>
          </ac:spMkLst>
        </pc:spChg>
        <pc:spChg chg="add">
          <ac:chgData name="Nujcharee Haswell" userId="edce60be-f3d3-459f-bccd-f6619e5d3159" providerId="ADAL" clId="{DC2AB428-7EED-492F-AE20-D92012EB3946}" dt="2022-05-09T22:41:30.014" v="107" actId="26606"/>
          <ac:spMkLst>
            <pc:docMk/>
            <pc:sldMk cId="3931163895" sldId="257"/>
            <ac:spMk id="20" creationId="{08C9B587-E65E-4B52-B37C-ABEBB6E87928}"/>
          </ac:spMkLst>
        </pc:spChg>
        <pc:picChg chg="del">
          <ac:chgData name="Nujcharee Haswell" userId="edce60be-f3d3-459f-bccd-f6619e5d3159" providerId="ADAL" clId="{DC2AB428-7EED-492F-AE20-D92012EB3946}" dt="2022-05-09T21:23:45.178" v="17" actId="478"/>
          <ac:picMkLst>
            <pc:docMk/>
            <pc:sldMk cId="3931163895" sldId="257"/>
            <ac:picMk id="5" creationId="{2B8E5612-D25D-463A-810A-551218B21965}"/>
          </ac:picMkLst>
        </pc:picChg>
        <pc:picChg chg="add mod">
          <ac:chgData name="Nujcharee Haswell" userId="edce60be-f3d3-459f-bccd-f6619e5d3159" providerId="ADAL" clId="{DC2AB428-7EED-492F-AE20-D92012EB3946}" dt="2022-05-09T22:41:30.014" v="107" actId="26606"/>
          <ac:picMkLst>
            <pc:docMk/>
            <pc:sldMk cId="3931163895" sldId="257"/>
            <ac:picMk id="9" creationId="{8ED7DE56-DEF5-4360-8134-A438B100A107}"/>
          </ac:picMkLst>
        </pc:picChg>
      </pc:sldChg>
      <pc:sldChg chg="addSp delSp modSp add mod">
        <pc:chgData name="Nujcharee Haswell" userId="edce60be-f3d3-459f-bccd-f6619e5d3159" providerId="ADAL" clId="{DC2AB428-7EED-492F-AE20-D92012EB3946}" dt="2022-05-09T22:44:36.477" v="169"/>
        <pc:sldMkLst>
          <pc:docMk/>
          <pc:sldMk cId="777168930" sldId="258"/>
        </pc:sldMkLst>
        <pc:spChg chg="add mod">
          <ac:chgData name="Nujcharee Haswell" userId="edce60be-f3d3-459f-bccd-f6619e5d3159" providerId="ADAL" clId="{DC2AB428-7EED-492F-AE20-D92012EB3946}" dt="2022-05-09T22:44:36.477" v="169"/>
          <ac:spMkLst>
            <pc:docMk/>
            <pc:sldMk cId="777168930" sldId="258"/>
            <ac:spMk id="6" creationId="{00565804-28E0-4551-8339-676EBEFDF87B}"/>
          </ac:spMkLst>
        </pc:spChg>
        <pc:picChg chg="add mod">
          <ac:chgData name="Nujcharee Haswell" userId="edce60be-f3d3-459f-bccd-f6619e5d3159" providerId="ADAL" clId="{DC2AB428-7EED-492F-AE20-D92012EB3946}" dt="2022-05-09T21:21:32.129" v="11" actId="1076"/>
          <ac:picMkLst>
            <pc:docMk/>
            <pc:sldMk cId="777168930" sldId="258"/>
            <ac:picMk id="3" creationId="{DD1CF20C-B9B3-4299-8912-FC8500551C39}"/>
          </ac:picMkLst>
        </pc:picChg>
        <pc:picChg chg="del">
          <ac:chgData name="Nujcharee Haswell" userId="edce60be-f3d3-459f-bccd-f6619e5d3159" providerId="ADAL" clId="{DC2AB428-7EED-492F-AE20-D92012EB3946}" dt="2022-05-09T21:20:41.033" v="7" actId="478"/>
          <ac:picMkLst>
            <pc:docMk/>
            <pc:sldMk cId="777168930" sldId="258"/>
            <ac:picMk id="5" creationId="{2B8E5612-D25D-463A-810A-551218B21965}"/>
          </ac:picMkLst>
        </pc:picChg>
      </pc:sldChg>
      <pc:sldChg chg="addSp delSp modSp add mod">
        <pc:chgData name="Nujcharee Haswell" userId="edce60be-f3d3-459f-bccd-f6619e5d3159" providerId="ADAL" clId="{DC2AB428-7EED-492F-AE20-D92012EB3946}" dt="2022-05-09T22:45:26.495" v="170"/>
        <pc:sldMkLst>
          <pc:docMk/>
          <pc:sldMk cId="443488782" sldId="259"/>
        </pc:sldMkLst>
        <pc:spChg chg="add mod">
          <ac:chgData name="Nujcharee Haswell" userId="edce60be-f3d3-459f-bccd-f6619e5d3159" providerId="ADAL" clId="{DC2AB428-7EED-492F-AE20-D92012EB3946}" dt="2022-05-09T22:45:26.495" v="170"/>
          <ac:spMkLst>
            <pc:docMk/>
            <pc:sldMk cId="443488782" sldId="259"/>
            <ac:spMk id="6" creationId="{88895F8E-1796-4712-B509-A0F0E20579A8}"/>
          </ac:spMkLst>
        </pc:spChg>
        <pc:picChg chg="add mod">
          <ac:chgData name="Nujcharee Haswell" userId="edce60be-f3d3-459f-bccd-f6619e5d3159" providerId="ADAL" clId="{DC2AB428-7EED-492F-AE20-D92012EB3946}" dt="2022-05-09T21:20:37.291" v="6" actId="1076"/>
          <ac:picMkLst>
            <pc:docMk/>
            <pc:sldMk cId="443488782" sldId="259"/>
            <ac:picMk id="3" creationId="{B13D2C80-804A-477C-9DB2-CBEC539F3CA8}"/>
          </ac:picMkLst>
        </pc:picChg>
        <pc:picChg chg="del">
          <ac:chgData name="Nujcharee Haswell" userId="edce60be-f3d3-459f-bccd-f6619e5d3159" providerId="ADAL" clId="{DC2AB428-7EED-492F-AE20-D92012EB3946}" dt="2022-05-09T21:20:30.146" v="2" actId="478"/>
          <ac:picMkLst>
            <pc:docMk/>
            <pc:sldMk cId="443488782" sldId="259"/>
            <ac:picMk id="5" creationId="{2B8E5612-D25D-463A-810A-551218B21965}"/>
          </ac:picMkLst>
        </pc:picChg>
      </pc:sldChg>
      <pc:sldChg chg="new del ord">
        <pc:chgData name="Nujcharee Haswell" userId="edce60be-f3d3-459f-bccd-f6619e5d3159" providerId="ADAL" clId="{DC2AB428-7EED-492F-AE20-D92012EB3946}" dt="2022-05-09T21:23:40.885" v="15" actId="2696"/>
        <pc:sldMkLst>
          <pc:docMk/>
          <pc:sldMk cId="2776848089" sldId="260"/>
        </pc:sldMkLst>
      </pc:sldChg>
      <pc:sldChg chg="addSp modSp add mod">
        <pc:chgData name="Nujcharee Haswell" userId="edce60be-f3d3-459f-bccd-f6619e5d3159" providerId="ADAL" clId="{DC2AB428-7EED-492F-AE20-D92012EB3946}" dt="2022-05-09T22:44:03.230" v="148" actId="207"/>
        <pc:sldMkLst>
          <pc:docMk/>
          <pc:sldMk cId="3912272038" sldId="260"/>
        </pc:sldMkLst>
        <pc:spChg chg="add mod">
          <ac:chgData name="Nujcharee Haswell" userId="edce60be-f3d3-459f-bccd-f6619e5d3159" providerId="ADAL" clId="{DC2AB428-7EED-492F-AE20-D92012EB3946}" dt="2022-05-09T22:44:03.230" v="148" actId="207"/>
          <ac:spMkLst>
            <pc:docMk/>
            <pc:sldMk cId="3912272038" sldId="260"/>
            <ac:spMk id="3" creationId="{9273D15F-1AB9-459C-9E48-ED2F691290BD}"/>
          </ac:spMkLst>
        </pc:spChg>
      </pc:sldChg>
      <pc:sldChg chg="addSp delSp modSp add mod">
        <pc:chgData name="Nujcharee Haswell" userId="edce60be-f3d3-459f-bccd-f6619e5d3159" providerId="ADAL" clId="{DC2AB428-7EED-492F-AE20-D92012EB3946}" dt="2022-05-09T22:49:44.222" v="304" actId="20577"/>
        <pc:sldMkLst>
          <pc:docMk/>
          <pc:sldMk cId="3689691880" sldId="261"/>
        </pc:sldMkLst>
        <pc:spChg chg="add del mod">
          <ac:chgData name="Nujcharee Haswell" userId="edce60be-f3d3-459f-bccd-f6619e5d3159" providerId="ADAL" clId="{DC2AB428-7EED-492F-AE20-D92012EB3946}" dt="2022-05-09T22:44:23.350" v="167" actId="478"/>
          <ac:spMkLst>
            <pc:docMk/>
            <pc:sldMk cId="3689691880" sldId="261"/>
            <ac:spMk id="2" creationId="{E40E0851-4FCC-4CC7-AA1A-D5FF99EA8A8C}"/>
          </ac:spMkLst>
        </pc:spChg>
        <pc:spChg chg="add mod">
          <ac:chgData name="Nujcharee Haswell" userId="edce60be-f3d3-459f-bccd-f6619e5d3159" providerId="ADAL" clId="{DC2AB428-7EED-492F-AE20-D92012EB3946}" dt="2022-05-09T22:44:20.817" v="166" actId="20577"/>
          <ac:spMkLst>
            <pc:docMk/>
            <pc:sldMk cId="3689691880" sldId="261"/>
            <ac:spMk id="3" creationId="{9A539B7C-ED1C-4DF5-B5BC-D757BC9DAD35}"/>
          </ac:spMkLst>
        </pc:spChg>
        <pc:spChg chg="add del mod">
          <ac:chgData name="Nujcharee Haswell" userId="edce60be-f3d3-459f-bccd-f6619e5d3159" providerId="ADAL" clId="{DC2AB428-7EED-492F-AE20-D92012EB3946}" dt="2022-05-09T22:44:25.766" v="168" actId="478"/>
          <ac:spMkLst>
            <pc:docMk/>
            <pc:sldMk cId="3689691880" sldId="261"/>
            <ac:spMk id="5" creationId="{2E3BCF10-489D-49F3-8E23-4D760A7E1F0A}"/>
          </ac:spMkLst>
        </pc:spChg>
        <pc:spChg chg="add mod">
          <ac:chgData name="Nujcharee Haswell" userId="edce60be-f3d3-459f-bccd-f6619e5d3159" providerId="ADAL" clId="{DC2AB428-7EED-492F-AE20-D92012EB3946}" dt="2022-05-09T22:49:44.222" v="304" actId="20577"/>
          <ac:spMkLst>
            <pc:docMk/>
            <pc:sldMk cId="3689691880" sldId="261"/>
            <ac:spMk id="6" creationId="{62EE952D-56F2-48C0-9DBA-3786913ED042}"/>
          </ac:spMkLst>
        </pc:spChg>
      </pc:sldChg>
      <pc:sldChg chg="addSp delSp modSp add mod">
        <pc:chgData name="Nujcharee Haswell" userId="edce60be-f3d3-459f-bccd-f6619e5d3159" providerId="ADAL" clId="{DC2AB428-7EED-492F-AE20-D92012EB3946}" dt="2022-05-09T22:45:28.268" v="171"/>
        <pc:sldMkLst>
          <pc:docMk/>
          <pc:sldMk cId="2188161299" sldId="262"/>
        </pc:sldMkLst>
        <pc:spChg chg="add mod">
          <ac:chgData name="Nujcharee Haswell" userId="edce60be-f3d3-459f-bccd-f6619e5d3159" providerId="ADAL" clId="{DC2AB428-7EED-492F-AE20-D92012EB3946}" dt="2022-05-09T22:45:28.268" v="171"/>
          <ac:spMkLst>
            <pc:docMk/>
            <pc:sldMk cId="2188161299" sldId="262"/>
            <ac:spMk id="5" creationId="{0DC48B10-69BA-4C34-AEB7-108B2E75E4BB}"/>
          </ac:spMkLst>
        </pc:spChg>
        <pc:picChg chg="del">
          <ac:chgData name="Nujcharee Haswell" userId="edce60be-f3d3-459f-bccd-f6619e5d3159" providerId="ADAL" clId="{DC2AB428-7EED-492F-AE20-D92012EB3946}" dt="2022-05-09T22:40:08.674" v="102" actId="478"/>
          <ac:picMkLst>
            <pc:docMk/>
            <pc:sldMk cId="2188161299" sldId="262"/>
            <ac:picMk id="3" creationId="{B13D2C80-804A-477C-9DB2-CBEC539F3CA8}"/>
          </ac:picMkLst>
        </pc:picChg>
        <pc:picChg chg="add mod">
          <ac:chgData name="Nujcharee Haswell" userId="edce60be-f3d3-459f-bccd-f6619e5d3159" providerId="ADAL" clId="{DC2AB428-7EED-492F-AE20-D92012EB3946}" dt="2022-05-09T22:40:12.364" v="104" actId="1076"/>
          <ac:picMkLst>
            <pc:docMk/>
            <pc:sldMk cId="2188161299" sldId="262"/>
            <ac:picMk id="4" creationId="{70878D8A-45A7-4BE2-9763-484836DA1CED}"/>
          </ac:picMkLst>
        </pc:picChg>
      </pc:sldChg>
      <pc:sldChg chg="new del">
        <pc:chgData name="Nujcharee Haswell" userId="edce60be-f3d3-459f-bccd-f6619e5d3159" providerId="ADAL" clId="{DC2AB428-7EED-492F-AE20-D92012EB3946}" dt="2022-05-09T21:26:03.239" v="86" actId="2696"/>
        <pc:sldMkLst>
          <pc:docMk/>
          <pc:sldMk cId="4269166543" sldId="262"/>
        </pc:sldMkLst>
      </pc:sldChg>
      <pc:sldChg chg="delSp modSp add mod">
        <pc:chgData name="Nujcharee Haswell" userId="edce60be-f3d3-459f-bccd-f6619e5d3159" providerId="ADAL" clId="{DC2AB428-7EED-492F-AE20-D92012EB3946}" dt="2022-05-09T22:45:41.224" v="184" actId="20577"/>
        <pc:sldMkLst>
          <pc:docMk/>
          <pc:sldMk cId="1050437300" sldId="263"/>
        </pc:sldMkLst>
        <pc:spChg chg="mod">
          <ac:chgData name="Nujcharee Haswell" userId="edce60be-f3d3-459f-bccd-f6619e5d3159" providerId="ADAL" clId="{DC2AB428-7EED-492F-AE20-D92012EB3946}" dt="2022-05-09T22:45:41.224" v="184" actId="20577"/>
          <ac:spMkLst>
            <pc:docMk/>
            <pc:sldMk cId="1050437300" sldId="263"/>
            <ac:spMk id="5" creationId="{0DC48B10-69BA-4C34-AEB7-108B2E75E4BB}"/>
          </ac:spMkLst>
        </pc:spChg>
        <pc:picChg chg="del">
          <ac:chgData name="Nujcharee Haswell" userId="edce60be-f3d3-459f-bccd-f6619e5d3159" providerId="ADAL" clId="{DC2AB428-7EED-492F-AE20-D92012EB3946}" dt="2022-05-09T22:45:34.466" v="173" actId="478"/>
          <ac:picMkLst>
            <pc:docMk/>
            <pc:sldMk cId="1050437300" sldId="263"/>
            <ac:picMk id="4" creationId="{70878D8A-45A7-4BE2-9763-484836DA1CED}"/>
          </ac:picMkLst>
        </pc:picChg>
      </pc:sldChg>
      <pc:sldChg chg="modSp add mod">
        <pc:chgData name="Nujcharee Haswell" userId="edce60be-f3d3-459f-bccd-f6619e5d3159" providerId="ADAL" clId="{DC2AB428-7EED-492F-AE20-D92012EB3946}" dt="2022-05-09T22:46:05.266" v="195" actId="20577"/>
        <pc:sldMkLst>
          <pc:docMk/>
          <pc:sldMk cId="2295056535" sldId="264"/>
        </pc:sldMkLst>
        <pc:spChg chg="mod">
          <ac:chgData name="Nujcharee Haswell" userId="edce60be-f3d3-459f-bccd-f6619e5d3159" providerId="ADAL" clId="{DC2AB428-7EED-492F-AE20-D92012EB3946}" dt="2022-05-09T22:46:05.266" v="195" actId="20577"/>
          <ac:spMkLst>
            <pc:docMk/>
            <pc:sldMk cId="2295056535" sldId="264"/>
            <ac:spMk id="5" creationId="{0DC48B10-69BA-4C34-AEB7-108B2E75E4BB}"/>
          </ac:spMkLst>
        </pc:spChg>
      </pc:sldChg>
      <pc:sldChg chg="new del">
        <pc:chgData name="Nujcharee Haswell" userId="edce60be-f3d3-459f-bccd-f6619e5d3159" providerId="ADAL" clId="{DC2AB428-7EED-492F-AE20-D92012EB3946}" dt="2022-05-09T22:50:53.961" v="305" actId="2696"/>
        <pc:sldMkLst>
          <pc:docMk/>
          <pc:sldMk cId="63829186" sldId="265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0C552-A39C-1A47-B520-246B2FFC89A5}" type="datetimeFigureOut">
              <a:rPr lang="en-US" smtClean="0"/>
              <a:t>5/19/22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7396A9-DC87-C041-AD48-509C3F47F7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4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this is </a:t>
            </a:r>
            <a:r>
              <a:rPr lang="en-US" dirty="0" err="1"/>
              <a:t>Visualising</a:t>
            </a:r>
            <a:r>
              <a:rPr lang="en-US" dirty="0"/>
              <a:t> Loneliness,  a story about the prevalence of loneliness at older age in </a:t>
            </a:r>
            <a:r>
              <a:rPr lang="en-US" dirty="0" err="1"/>
              <a:t>england</a:t>
            </a:r>
            <a:endParaRPr lang="en-US" dirty="0"/>
          </a:p>
          <a:p>
            <a:r>
              <a:rPr lang="en-US" dirty="0" err="1"/>
              <a:t>Im</a:t>
            </a:r>
            <a:r>
              <a:rPr lang="en-US" dirty="0"/>
              <a:t> </a:t>
            </a:r>
            <a:r>
              <a:rPr lang="en-US" dirty="0" err="1"/>
              <a:t>nujcharee</a:t>
            </a:r>
            <a:r>
              <a:rPr lang="en-US" dirty="0"/>
              <a:t> </a:t>
            </a:r>
            <a:r>
              <a:rPr lang="en-US" dirty="0" err="1"/>
              <a:t>haswell</a:t>
            </a:r>
            <a:r>
              <a:rPr lang="en-US" dirty="0"/>
              <a:t> and I am your data story teller.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5638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1: as mentioned previously – the focus is to explore the spatial pattern in the </a:t>
            </a:r>
            <a:r>
              <a:rPr lang="en-US" dirty="0" err="1"/>
              <a:t>neighbourhoo</a:t>
            </a:r>
            <a:r>
              <a:rPr lang="en-US" dirty="0"/>
              <a:t> so slide 4 is appropriate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4201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you can find the repository with codes which gives information for anyone who wish to reproduce the visualisations. This is openly accessible by anyone.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234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242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us meet Frank – a gentleman aged 75 who lives alone. - his wife passed away recently he got fair health</a:t>
            </a:r>
          </a:p>
          <a:p>
            <a:r>
              <a:rPr lang="en-US" dirty="0"/>
              <a:t>He is one of many millions of people suffer with loneliness</a:t>
            </a:r>
          </a:p>
          <a:p>
            <a:r>
              <a:rPr lang="en-US" dirty="0"/>
              <a:t>READ BULLET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Lets explore geographical context,  where people who are at risk of loneliness, just like Frank can be found.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21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 1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 univariate analysis visualising with a choropleth map showing the distribution of relative risk in loneliness.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 BULLET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across 333 local authorities in England, which grouped into 9 regions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tile is a local authority. The size of the tile is representative to the size of the area.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 2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map summarises relative risk into 5 scales from very low, low, medium, high and very high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 risk is lighter and diverge to darker scale as the risk increases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 BULLET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Point 3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 BULLET</a:t>
            </a:r>
          </a:p>
          <a:p>
            <a:pPr marL="171450" indent="-171450">
              <a:buFontTx/>
              <a:buChar char="-"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see that Co. Durham in North East there are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over 65: 111,582</a:t>
            </a:r>
          </a:p>
          <a:p>
            <a:pPr marL="171450" indent="-171450">
              <a:buFontTx/>
              <a:buChar char="-"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68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Point 1</a:t>
            </a:r>
          </a:p>
          <a:p>
            <a:pPr marL="171450" indent="-171450">
              <a:buFontTx/>
              <a:buChar char="-"/>
            </a:pPr>
            <a:r>
              <a:rPr lang="en-US" dirty="0"/>
              <a:t>This bar chat shows top 10 local authorities with highest prevalence in loneliness</a:t>
            </a:r>
          </a:p>
          <a:p>
            <a:pPr marL="171450" indent="-171450">
              <a:buFontTx/>
              <a:buChar char="-"/>
            </a:pPr>
            <a:r>
              <a:rPr lang="en-US" dirty="0"/>
              <a:t>BULLET</a:t>
            </a:r>
          </a:p>
          <a:p>
            <a:pPr marL="171450" indent="-171450">
              <a:buFontTx/>
              <a:buChar char="-"/>
            </a:pPr>
            <a:r>
              <a:rPr lang="en-US" dirty="0"/>
              <a:t>Point 2</a:t>
            </a:r>
          </a:p>
          <a:p>
            <a:pPr marL="171450" indent="-171450">
              <a:buFontTx/>
              <a:buChar char="-"/>
            </a:pPr>
            <a:r>
              <a:rPr lang="en-US" dirty="0"/>
              <a:t>Two other regions not spotted in the map due to being smaller local authorities 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Nottingham and </a:t>
            </a:r>
            <a:r>
              <a:rPr lang="en-US" dirty="0" err="1"/>
              <a:t>sandwell</a:t>
            </a:r>
            <a:r>
              <a:rPr lang="en-US" dirty="0"/>
              <a:t> from east and west midlands make it to the top 10 </a:t>
            </a:r>
            <a:r>
              <a:rPr lang="en-US" dirty="0" err="1"/>
              <a:t>higest</a:t>
            </a:r>
            <a:r>
              <a:rPr lang="en-US" dirty="0"/>
              <a:t> risk local authority </a:t>
            </a:r>
          </a:p>
          <a:p>
            <a:pPr marL="171450" indent="-171450">
              <a:buFontTx/>
              <a:buChar char="-"/>
            </a:pPr>
            <a:r>
              <a:rPr lang="en-US" dirty="0"/>
              <a:t>Point 3 </a:t>
            </a:r>
          </a:p>
          <a:p>
            <a:pPr marL="171450" indent="-171450">
              <a:buFontTx/>
              <a:buChar char="-"/>
            </a:pPr>
            <a:r>
              <a:rPr lang="en-US" dirty="0"/>
              <a:t>BULLET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114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contrast – the bottom 10 lowest relative risk of loneliness are majority in south east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05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Finally, I would like to revisit another version of choropleth map</a:t>
            </a:r>
          </a:p>
          <a:p>
            <a:r>
              <a:rPr lang="en-US" dirty="0"/>
              <a:t>This is a bivariate analysis which takes another variable mid year estimated population published by the ONS </a:t>
            </a:r>
          </a:p>
          <a:p>
            <a:r>
              <a:rPr lang="en-US" dirty="0"/>
              <a:t>Populated doesn’t equate to feeling more lonely according to the data. This pattern is more pronounced in the Southern part of England</a:t>
            </a:r>
          </a:p>
          <a:p>
            <a:r>
              <a:rPr lang="en-US" dirty="0"/>
              <a:t>Meanwhile Co. Durham is concerning with being populated area and also high prevalence of loneliness in elderly too.</a:t>
            </a:r>
          </a:p>
          <a:p>
            <a:r>
              <a:rPr lang="en-US" dirty="0"/>
              <a:t>BULLET</a:t>
            </a:r>
          </a:p>
          <a:p>
            <a:r>
              <a:rPr lang="en-US" dirty="0"/>
              <a:t>So previously different scales now we have 9 different way to interpret the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653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my literature review, according to </a:t>
            </a:r>
            <a:r>
              <a:rPr lang="en-US" dirty="0" err="1"/>
              <a:t>Borkin</a:t>
            </a:r>
            <a:r>
              <a:rPr lang="en-US" dirty="0"/>
              <a:t> et al research on memory recall and data </a:t>
            </a:r>
            <a:r>
              <a:rPr lang="en-US" dirty="0" err="1"/>
              <a:t>visualisation</a:t>
            </a:r>
            <a:r>
              <a:rPr lang="en-US" dirty="0"/>
              <a:t> </a:t>
            </a:r>
          </a:p>
          <a:p>
            <a:r>
              <a:rPr lang="en-US" dirty="0"/>
              <a:t>Those that takes longer time to perceive, interpret and comprehend by our brain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75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the table that </a:t>
            </a:r>
            <a:r>
              <a:rPr lang="en-US" dirty="0" err="1"/>
              <a:t>summarise</a:t>
            </a:r>
            <a:r>
              <a:rPr lang="en-US" dirty="0"/>
              <a:t> by the techniques I chose for this data story telling</a:t>
            </a:r>
          </a:p>
          <a:p>
            <a:r>
              <a:rPr lang="en-US" dirty="0"/>
              <a:t>As the objective is to find hotspots I use Bold </a:t>
            </a:r>
            <a:r>
              <a:rPr lang="en-US" dirty="0" err="1"/>
              <a:t>colour</a:t>
            </a:r>
            <a:r>
              <a:rPr lang="en-US" dirty="0"/>
              <a:t> / mako theme – found in the reference to draw the attention and lighter </a:t>
            </a:r>
            <a:r>
              <a:rPr lang="en-US" dirty="0" err="1"/>
              <a:t>colour</a:t>
            </a:r>
            <a:r>
              <a:rPr lang="en-US" dirty="0"/>
              <a:t> for lower risk so it doesn’t distract the audience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7396A9-DC87-C041-AD48-509C3F47F71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179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7A0CE-34A4-4AAE-8EF7-A2660895C1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DBF21-C5F2-486B-B7D2-DD7AE6625E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6DB705-629C-4B7B-A6C3-DD1E0F722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4B44D-9F4A-4DB9-A7B1-DF3C3D50A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D55B3-098D-46D1-8403-47C6B79DB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303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02EE4-8CA9-4D4B-88E6-EDDC21D78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6556DB-B22A-4BE6-9677-DA249A3433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E6F31-3DC8-4368-BD37-A4319275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DD667-73EE-4FD9-96C0-6949FF051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7A7C4-1779-4399-8EAF-F0ACE39E3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7290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B13670-06DE-4E28-88C6-354771C106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53BAF5-81E3-4460-A6B0-C94E60461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3C2F7-F87D-449A-BF03-32DFCD52D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232AD-9D1F-45F8-9C29-06EEE58E1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13A7F-6348-407F-8FAE-C6AE4D346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6890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AF5F3-36A8-41A9-91DE-63795578D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7EC58-CF7F-43D6-903A-6D97473007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AD6E8-8DFF-47B7-AC3C-DA9E7123B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2B3DD-71E6-4B3B-A367-4CEFDC77E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7F7A6-547F-4F46-BFB9-38C5D2E3A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186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3C629-97A8-4BC6-82AA-BC014EC4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38D9D-764F-4AA9-9AC8-8168E3BBA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16835-A632-4CDD-8C59-851A8E002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8C9E2-6846-4FAD-B3C0-56C844D5F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EDB47-C1B4-43AD-8E0D-68252162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8603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FCE61-4776-42A8-96CD-213317901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41520-63D6-4725-B0EF-FD42E6744A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8B0211-A43A-4800-8119-DA4A72DCCA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F4815F-7247-49EE-97A3-FB3CBD63D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1EBA28-B21E-44D0-90BA-55668E05D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144E1B-1E0C-43EC-914D-A0E49F179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7229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22DA8-5F81-4371-960E-90974BD8F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9D57A3-4BF0-4402-A66F-BEDA47661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EF8DD-F4AB-4A91-9B67-56A943D6E4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88DD1E-F5DA-4B5D-B9F0-D5AC583425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9AB829-6D15-488B-9B75-607E239E2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40F3D3-2706-4636-9253-3DA54A0D5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76F97E-AAA5-4CC6-8CA5-23E98C128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01CF74-577A-494A-BE33-D5AFB0A38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354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C1453-77F2-42F2-BC4D-8DCF88CC5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DCC7C3-C907-4DD7-B87E-E86EFC03E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FB31DA-A293-44AD-A30D-669D04641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14C517-BA85-4B3A-AD23-4AC85BCC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854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F9FC93-20DE-4B27-AFB1-265FCB96D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E7BECA-580A-461A-BCA6-728356CE9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2AD00-4276-47BD-B29C-49547DBC5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3502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FAE82-7C22-4686-9646-560C65974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3B19D-7B54-432C-8C9F-8F806DD77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0E6D4-A809-4E72-8538-98094F52C4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AA91-8075-442B-BFB7-97AFF0042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12837D-F165-4006-990A-CF5A34C17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EECC1A-B8D1-4965-BA5C-1AF5F61AF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7138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4C5A-1B00-4190-B454-FA05BC781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4C0DC-E2C6-4BD2-A008-6D3CDFF1FD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25C3CB-CAB1-4CCE-B335-0BFB0F7DCF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A03FA-394C-4F87-8036-1BF42A81E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6958B-8BAF-4110-B2B6-214E3CBA5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5FA72-772B-4BDB-A35F-F3CCA46F0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499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6818C6-458B-4934-A775-FBC10C475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DAFB2C-22CC-4E2A-8393-14F6D3FF4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83013-212F-4C9F-9749-821FC5888D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CE1AF9-D3FE-4376-82A3-4593B525DF87}" type="datetimeFigureOut">
              <a:rPr lang="en-GB" smtClean="0"/>
              <a:t>19/05/2022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E6E93-54FD-47EA-9FED-7B39E41458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C5D15D-EF8F-4D68-BF94-CA2302451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CD7C8-4031-4C14-A56F-E7083DD62CB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4095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nujcharee/DSDA_Data/main/Slide4.R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aw.githubusercontent.com/nujcharee/DSDA_Data/main/Slide7.R" TargetMode="External"/><Relationship Id="rId4" Type="http://schemas.openxmlformats.org/officeDocument/2006/relationships/hyperlink" Target="https://raw.githubusercontent.com/nujcharee/DSDA_Data/main/Slide5_6.R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aw.githubusercontent.com/nujcharee/DSDA_Data/main/CT0467.csv" TargetMode="External"/><Relationship Id="rId2" Type="http://schemas.openxmlformats.org/officeDocument/2006/relationships/hyperlink" Target="https://cran.r-project.org/web/packages/viridis/vignettes/intro-to-viridis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aw.githubusercontent.com/nujcharee/DSDA_Data/main/pop.csv" TargetMode="External"/><Relationship Id="rId4" Type="http://schemas.openxmlformats.org/officeDocument/2006/relationships/hyperlink" Target="https://github.com/nujcharee/DSDA_Data/blob/main/Local_Authority_Districts_(December_2011)_Boundaries_EW_BFC.zi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hyperlink" Target="https://app.powerbi.com/groups/me/reports/e492dcb1-65d4-4ad8-9361-31b3ca50b177/?pbi_source=PowerPoin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77952-771C-451A-BCA4-52B3E2AD43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Visualising</a:t>
            </a:r>
            <a:r>
              <a:rPr lang="en-GB" dirty="0"/>
              <a:t> </a:t>
            </a:r>
            <a:r>
              <a:rPr lang="en-GB" dirty="0">
                <a:solidFill>
                  <a:srgbClr val="0070C0"/>
                </a:solidFill>
                <a:latin typeface="Arial Black" panose="020B0A04020102020204" pitchFamily="34" charset="0"/>
              </a:rPr>
              <a:t>Loneliness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C5236-0834-4CF8-8F2F-D31E06B0CB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sz="2000" dirty="0">
                <a:latin typeface="Arial" panose="020B0604020202020204" pitchFamily="34" charset="0"/>
                <a:cs typeface="Arial" panose="020B0604020202020204" pitchFamily="34" charset="0"/>
              </a:rPr>
              <a:t>A summary of predicted prevalence in loneliness at older age</a:t>
            </a:r>
          </a:p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Data Story telling by </a:t>
            </a:r>
            <a:r>
              <a:rPr lang="en-GB" sz="1600" dirty="0" err="1">
                <a:latin typeface="Arial" panose="020B0604020202020204" pitchFamily="34" charset="0"/>
                <a:cs typeface="Arial" panose="020B0604020202020204" pitchFamily="34" charset="0"/>
              </a:rPr>
              <a:t>Nujcharee</a:t>
            </a: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 Haswell</a:t>
            </a:r>
          </a:p>
          <a:p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University of York St John</a:t>
            </a:r>
          </a:p>
        </p:txBody>
      </p:sp>
    </p:spTree>
    <p:extLst>
      <p:ext uri="{BB962C8B-B14F-4D97-AF65-F5344CB8AC3E}">
        <p14:creationId xmlns:p14="http://schemas.microsoft.com/office/powerpoint/2010/main" val="4198194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05"/>
    </mc:Choice>
    <mc:Fallback>
      <p:transition spd="slow" advTm="1160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DC48B10-69BA-4C34-AEB7-108B2E75E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Justifications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3AFB29D-D4C0-644F-86E2-18B177034814}"/>
              </a:ext>
            </a:extLst>
          </p:cNvPr>
          <p:cNvGraphicFramePr>
            <a:graphicFrameLocks noGrp="1"/>
          </p:cNvGraphicFramePr>
          <p:nvPr/>
        </p:nvGraphicFramePr>
        <p:xfrm>
          <a:off x="195787" y="788782"/>
          <a:ext cx="11967638" cy="6131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638488">
                  <a:extLst>
                    <a:ext uri="{9D8B030D-6E8A-4147-A177-3AD203B41FA5}">
                      <a16:colId xmlns:a16="http://schemas.microsoft.com/office/drawing/2014/main" val="3663471658"/>
                    </a:ext>
                  </a:extLst>
                </a:gridCol>
                <a:gridCol w="1448925">
                  <a:extLst>
                    <a:ext uri="{9D8B030D-6E8A-4147-A177-3AD203B41FA5}">
                      <a16:colId xmlns:a16="http://schemas.microsoft.com/office/drawing/2014/main" val="590027077"/>
                    </a:ext>
                  </a:extLst>
                </a:gridCol>
                <a:gridCol w="6880225">
                  <a:extLst>
                    <a:ext uri="{9D8B030D-6E8A-4147-A177-3AD203B41FA5}">
                      <a16:colId xmlns:a16="http://schemas.microsoft.com/office/drawing/2014/main" val="21699910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Slide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Justification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227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Slide 4: Univariate Analysis of predicted prevalence of loneliness by Local Authority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choropleth map</a:t>
                      </a:r>
                    </a:p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choropleth map displays divided geographical areas or regions that are coloured in relation to predicted prevalence value which is a numeric variable</a:t>
                      </a:r>
                    </a:p>
                    <a:p>
                      <a:endParaRPr lang="en-GB" dirty="0"/>
                    </a:p>
                    <a:p>
                      <a:r>
                        <a:rPr lang="en-US" dirty="0" err="1"/>
                        <a:t>Colour</a:t>
                      </a:r>
                      <a:r>
                        <a:rPr lang="en-US" dirty="0"/>
                        <a:t> scheme:</a:t>
                      </a:r>
                    </a:p>
                    <a:p>
                      <a:r>
                        <a:rPr lang="en-US" dirty="0"/>
                        <a:t>Diverge scale of Green / Blue giving 5 different levels where green is less likely to be lonely and blue is higher risk effected by loneliness. Five shades represent different scale of risks.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56209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Slide 5 &amp; 6: Top 10 / Bottom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bar chart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bar chart is used to display the relationship between a numeric (odd ratio) and a categorical variable (Local Authority)</a:t>
                      </a:r>
                    </a:p>
                    <a:p>
                      <a:r>
                        <a:rPr lang="en-US" dirty="0"/>
                        <a:t>The odd ratio only takes positive number and has lower bound of 0 and upper bound of infinity. The chart is limited to 10 categorical variables which is an  appropriate number for the estate of this chart.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 err="1"/>
                        <a:t>Colour</a:t>
                      </a:r>
                      <a:r>
                        <a:rPr lang="en-US" dirty="0"/>
                        <a:t> scheme:</a:t>
                      </a:r>
                    </a:p>
                    <a:p>
                      <a:r>
                        <a:rPr lang="en-US" dirty="0"/>
                        <a:t>Each region is assigned with a </a:t>
                      </a:r>
                      <a:r>
                        <a:rPr lang="en-US" dirty="0" err="1"/>
                        <a:t>colour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776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Slide 7: Bivariate Analysis of relationship between prevalence in loneliness and number of populations by Local Authority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choropleth map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Like above, this shows </a:t>
                      </a:r>
                      <a:r>
                        <a:rPr lang="en-GB" dirty="0"/>
                        <a:t>geographical areas with a matrix of scales. </a:t>
                      </a:r>
                    </a:p>
                    <a:p>
                      <a:r>
                        <a:rPr lang="en-GB" dirty="0"/>
                        <a:t>Using two variables; loneliness prediction and number of populations, extends to a total of 9 levels of information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845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2169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DC48B10-69BA-4C34-AEB7-108B2E75E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Appendix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512BA-B7DA-974C-8396-06652FDEE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292" y="1137138"/>
            <a:ext cx="11793415" cy="511016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The code for this analysis is available here:</a:t>
            </a:r>
          </a:p>
          <a:p>
            <a:pPr marL="0" indent="0">
              <a:buNone/>
            </a:pPr>
            <a:r>
              <a:rPr lang="en-GB" dirty="0"/>
              <a:t>Run the following files in this </a:t>
            </a:r>
            <a:r>
              <a:rPr lang="en-GB" dirty="0" err="1"/>
              <a:t>Github</a:t>
            </a:r>
            <a:r>
              <a:rPr lang="en-GB" dirty="0"/>
              <a:t> repository: </a:t>
            </a:r>
          </a:p>
          <a:p>
            <a:pPr marL="514350" indent="-514350">
              <a:buAutoNum type="arabicPeriod"/>
            </a:pPr>
            <a:r>
              <a:rPr lang="en-GB" dirty="0">
                <a:hlinkClick r:id="rId3"/>
              </a:rPr>
              <a:t>https://raw.githubusercontent.com/nujcharee/DSDA_Data/main/Slide4.R</a:t>
            </a:r>
            <a:endParaRPr lang="en-GB" dirty="0"/>
          </a:p>
          <a:p>
            <a:pPr marL="514350" indent="-514350">
              <a:buAutoNum type="arabicPeriod"/>
            </a:pPr>
            <a:r>
              <a:rPr lang="en-GB" dirty="0">
                <a:hlinkClick r:id="rId4"/>
              </a:rPr>
              <a:t>https://raw.githubusercontent.com/nujcharee/DSDA_Data/main/Slide5_6.R</a:t>
            </a:r>
            <a:endParaRPr lang="en-GB" dirty="0"/>
          </a:p>
          <a:p>
            <a:pPr marL="514350" indent="-514350">
              <a:buAutoNum type="arabicPeriod"/>
            </a:pPr>
            <a:r>
              <a:rPr lang="en-GB" dirty="0">
                <a:hlinkClick r:id="rId5"/>
              </a:rPr>
              <a:t>https://raw.githubusercontent.com/nujcharee/DSDA_Data/main/Slide7.R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514350" indent="-514350"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043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33"/>
    </mc:Choice>
    <mc:Fallback xmlns="">
      <p:transition spd="slow" advTm="13233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DC48B10-69BA-4C34-AEB7-108B2E75E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References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7140F-81AB-AB49-9790-3B13F390BA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244" y="752006"/>
            <a:ext cx="11792756" cy="3196107"/>
          </a:xfrm>
        </p:spPr>
        <p:txBody>
          <a:bodyPr>
            <a:normAutofit/>
          </a:bodyPr>
          <a:lstStyle/>
          <a:p>
            <a:r>
              <a:rPr lang="en-GB" sz="1800" dirty="0" err="1"/>
              <a:t>Rahlf</a:t>
            </a:r>
            <a:r>
              <a:rPr lang="en-GB" sz="1800" dirty="0"/>
              <a:t>, T., 2017. Data visualisation with R: 100 examples. Springer</a:t>
            </a:r>
          </a:p>
          <a:p>
            <a:r>
              <a:rPr lang="en-GB" sz="1800" dirty="0"/>
              <a:t>Kearns, A., Whitley, E., </a:t>
            </a:r>
            <a:r>
              <a:rPr lang="en-GB" sz="1800" dirty="0" err="1"/>
              <a:t>Tannahill</a:t>
            </a:r>
            <a:r>
              <a:rPr lang="en-GB" sz="1800" dirty="0"/>
              <a:t>, C. and </a:t>
            </a:r>
            <a:r>
              <a:rPr lang="en-GB" sz="1800" dirty="0" err="1"/>
              <a:t>Ellaway</a:t>
            </a:r>
            <a:r>
              <a:rPr lang="en-GB" sz="1800" dirty="0"/>
              <a:t>, A., 2015. Loneliness, social relations and health and well-being in deprived communities. Psychology, health &amp; medicine, 20(3), pp.332-344.</a:t>
            </a:r>
          </a:p>
          <a:p>
            <a:r>
              <a:rPr lang="en-GB" sz="1800" dirty="0"/>
              <a:t>Pyle, E. and Evans, D., 2018. Loneliness-what characteristics and circumstances are associated with feeling lonely. Newport: Office for National Statistics.</a:t>
            </a:r>
          </a:p>
          <a:p>
            <a:r>
              <a:rPr lang="en-GB" sz="1800" dirty="0" err="1"/>
              <a:t>Rudis</a:t>
            </a:r>
            <a:r>
              <a:rPr lang="en-GB" sz="1800" dirty="0"/>
              <a:t>, B. and Ross N., 2019. Introduction to the </a:t>
            </a:r>
            <a:r>
              <a:rPr lang="en-GB" sz="1800" dirty="0" err="1"/>
              <a:t>viridis</a:t>
            </a:r>
            <a:r>
              <a:rPr lang="en-GB" sz="1800" dirty="0"/>
              <a:t> </a:t>
            </a:r>
            <a:r>
              <a:rPr lang="en-GB" sz="1800" dirty="0" err="1"/>
              <a:t>color</a:t>
            </a:r>
            <a:r>
              <a:rPr lang="en-GB" sz="1800" dirty="0"/>
              <a:t> maps. Available at: </a:t>
            </a:r>
            <a:r>
              <a:rPr lang="en-GB" sz="1800" dirty="0">
                <a:hlinkClick r:id="rId2"/>
              </a:rPr>
              <a:t>https://cran.r-project.org/web/packages/viridis/vignettes/intro-to-viridis.html</a:t>
            </a:r>
            <a:r>
              <a:rPr lang="en-GB" sz="1800" dirty="0"/>
              <a:t>  (Accessed: 18</a:t>
            </a:r>
            <a:r>
              <a:rPr lang="en-GB" sz="1800" baseline="30000" dirty="0"/>
              <a:t>th</a:t>
            </a:r>
            <a:r>
              <a:rPr lang="en-GB" sz="1800" dirty="0"/>
              <a:t> May 2022)</a:t>
            </a:r>
          </a:p>
          <a:p>
            <a:pPr marL="0" indent="0">
              <a:buNone/>
            </a:pPr>
            <a:r>
              <a:rPr lang="en-GB" sz="1800" dirty="0"/>
              <a:t>The following are the source files used in the analysis:</a:t>
            </a:r>
          </a:p>
          <a:p>
            <a:endParaRPr lang="en-GB" sz="1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22922B-D3FD-1C4A-9D22-48368982F7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163916"/>
              </p:ext>
            </p:extLst>
          </p:nvPr>
        </p:nvGraphicFramePr>
        <p:xfrm>
          <a:off x="271916" y="3320393"/>
          <a:ext cx="9545184" cy="33832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264153">
                  <a:extLst>
                    <a:ext uri="{9D8B030D-6E8A-4147-A177-3AD203B41FA5}">
                      <a16:colId xmlns:a16="http://schemas.microsoft.com/office/drawing/2014/main" val="679452071"/>
                    </a:ext>
                  </a:extLst>
                </a:gridCol>
                <a:gridCol w="6281031">
                  <a:extLst>
                    <a:ext uri="{9D8B030D-6E8A-4147-A177-3AD203B41FA5}">
                      <a16:colId xmlns:a16="http://schemas.microsoft.com/office/drawing/2014/main" val="1532310993"/>
                    </a:ext>
                  </a:extLst>
                </a:gridCol>
              </a:tblGrid>
              <a:tr h="332127">
                <a:tc>
                  <a:txBody>
                    <a:bodyPr/>
                    <a:lstStyle/>
                    <a:p>
                      <a:r>
                        <a:rPr lang="en-US" dirty="0"/>
                        <a:t>File path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363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3"/>
                        </a:rPr>
                        <a:t>https://raw.githubusercontent.com/nujcharee/DSDA_Data/main/CT0467.csv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dataset contains a prediction of the prevalence of loneliness amongst usual residents, living in households, aged 65 in England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7069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4"/>
                        </a:rPr>
                        <a:t>https://github.com/nujcharee/DSDA_Data/blob/main/Local_Authority_Districts_(December_2011)_Boundaries_EW_BFC.zip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England map base shapefile which contains geometry data and Local authority boundaries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19716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hlinkClick r:id="rId5"/>
                        </a:rPr>
                        <a:t>https://raw.githubusercontent.com/nujcharee/DSDA_Data/main/pop.csv</a:t>
                      </a:r>
                      <a:r>
                        <a:rPr 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Mid-year Estimated Population over 65 in England (2018)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2302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5056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10"/>
    </mc:Choice>
    <mc:Fallback xmlns="">
      <p:transition spd="slow" advTm="801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D7DE56-DEF5-4360-8134-A438B100A1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9055" b="244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12268C3-FDA1-4B7C-84B8-7E946FFA2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7767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chemeClr val="tx1">
                    <a:lumMod val="85000"/>
                  </a:schemeClr>
                </a:solidFill>
                <a:latin typeface="Arial Black" panose="020B0A04020102020204" pitchFamily="34" charset="0"/>
              </a:rPr>
              <a:t>Abstract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" name="Content Placeholder 2">
            <a:extLst>
              <a:ext uri="{FF2B5EF4-FFF2-40B4-BE49-F238E27FC236}">
                <a16:creationId xmlns:a16="http://schemas.microsoft.com/office/drawing/2014/main" id="{59887BDC-DE30-3A49-9E8F-9EDB1B69F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12" y="1831882"/>
            <a:ext cx="4701274" cy="4160955"/>
          </a:xfrm>
        </p:spPr>
        <p:txBody>
          <a:bodyPr>
            <a:noAutofit/>
          </a:bodyPr>
          <a:lstStyle/>
          <a:p>
            <a:pPr marL="0" indent="0" algn="r">
              <a:lnSpc>
                <a:spcPct val="170000"/>
              </a:lnSpc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This story summaries the output of predictive model on prevalence of loneliness among adults aged 65 and over across England. </a:t>
            </a:r>
          </a:p>
          <a:p>
            <a:pPr marL="0" indent="0" algn="r">
              <a:lnSpc>
                <a:spcPct val="170000"/>
              </a:lnSpc>
              <a:buNone/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Based on the study conducted by Age UK, a charity working to promote health and well-being in elderly – the aim is to explore the presence of spatial neighbourhood pattern and whether being in a populated area associated with loneliness.</a:t>
            </a:r>
          </a:p>
          <a:p>
            <a:pPr>
              <a:lnSpc>
                <a:spcPct val="170000"/>
              </a:lnSpc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70000"/>
              </a:lnSpc>
            </a:pPr>
            <a:endParaRPr lang="en-GB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C1F3EAF4-333A-4C49-A304-ECB41709843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1163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7518"/>
    </mc:Choice>
    <mc:Fallback>
      <p:transition spd="slow" advTm="27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7" grpId="0"/>
      <p:bldP spid="8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20FA99-AAAC-4AF3-9FAE-707420324F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9573BE85-6043-4C3A-A7DD-483A0A5FB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2" y="559407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" title="This slide contains the following visuals: shape ,shape ,shape ,shape ,textbox ,textbox ,image ,textbox. Please refer to the notes on this slide for details">
            <a:hlinkClick r:id="rId4"/>
            <a:extLst>
              <a:ext uri="{FF2B5EF4-FFF2-40B4-BE49-F238E27FC236}">
                <a16:creationId xmlns:a16="http://schemas.microsoft.com/office/drawing/2014/main" id="{CA788672-B0AB-7C4B-811F-D553C1D39F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783" t="35628" r="30216" b="20137"/>
          <a:stretch/>
        </p:blipFill>
        <p:spPr>
          <a:xfrm>
            <a:off x="969492" y="1150547"/>
            <a:ext cx="2425510" cy="4124922"/>
          </a:xfrm>
          <a:prstGeom prst="rect">
            <a:avLst/>
          </a:prstGeom>
          <a:noFill/>
          <a:effectLst/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2EE952D-56F2-48C0-9DBA-3786913ED0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8884" y="967666"/>
            <a:ext cx="7292386" cy="4488754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>
              <a:lnSpc>
                <a:spcPct val="150000"/>
              </a:lnSpc>
            </a:pPr>
            <a:r>
              <a:rPr lang="en-US" sz="2000" b="1" dirty="0">
                <a:solidFill>
                  <a:schemeClr val="accent1"/>
                </a:solidFill>
              </a:rPr>
              <a:t>Loneliness</a:t>
            </a:r>
            <a:r>
              <a:rPr lang="en-US" sz="2000" dirty="0"/>
              <a:t> is an experience when one feels the absence of the connection. It is seen as a subjective emotion yet has effects on one’s physical and emotional well-being</a:t>
            </a:r>
          </a:p>
          <a:p>
            <a:pPr marL="0">
              <a:lnSpc>
                <a:spcPct val="150000"/>
              </a:lnSpc>
            </a:pPr>
            <a:r>
              <a:rPr lang="en-US" sz="2000" dirty="0"/>
              <a:t>It is reported to be prevalence in </a:t>
            </a:r>
            <a:r>
              <a:rPr lang="en-US" sz="2000" b="1" dirty="0"/>
              <a:t>elderly</a:t>
            </a:r>
            <a:endParaRPr lang="en-US" sz="2000" dirty="0"/>
          </a:p>
          <a:p>
            <a:pPr marL="0">
              <a:lnSpc>
                <a:spcPct val="150000"/>
              </a:lnSpc>
            </a:pPr>
            <a:r>
              <a:rPr lang="en-US" sz="2000" b="1" dirty="0">
                <a:solidFill>
                  <a:schemeClr val="accent1"/>
                </a:solidFill>
              </a:rPr>
              <a:t>Poorer health </a:t>
            </a:r>
            <a:r>
              <a:rPr lang="en-US" sz="2000" dirty="0"/>
              <a:t>elderly are 6 times the odd of being lonely compared to those with excellent health</a:t>
            </a:r>
          </a:p>
          <a:p>
            <a:pPr marL="0">
              <a:lnSpc>
                <a:spcPct val="150000"/>
              </a:lnSpc>
            </a:pPr>
            <a:r>
              <a:rPr lang="en-US" sz="2000" dirty="0"/>
              <a:t>Loneliness is prevalent among </a:t>
            </a:r>
            <a:r>
              <a:rPr lang="en-US" sz="2000" b="1" dirty="0">
                <a:solidFill>
                  <a:schemeClr val="accent1"/>
                </a:solidFill>
              </a:rPr>
              <a:t>widows, separated or divorced</a:t>
            </a:r>
          </a:p>
          <a:p>
            <a:pPr marL="0">
              <a:lnSpc>
                <a:spcPct val="150000"/>
              </a:lnSpc>
            </a:pPr>
            <a:r>
              <a:rPr lang="en-US" sz="2000" dirty="0"/>
              <a:t>Living alone does not cause one to be lonely</a:t>
            </a:r>
          </a:p>
          <a:p>
            <a:pPr marL="0">
              <a:lnSpc>
                <a:spcPct val="150000"/>
              </a:lnSpc>
            </a:pPr>
            <a:r>
              <a:rPr lang="en-US" sz="2000" b="1" dirty="0">
                <a:solidFill>
                  <a:schemeClr val="accent1"/>
                </a:solidFill>
              </a:rPr>
              <a:t>Does living in a populated area link with loneliness?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FB71F84-8B7E-CD41-AFEA-F1C367ED9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Introduction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6CE31FF-EC6E-4B42-8E59-FC291B8F8C52}"/>
              </a:ext>
            </a:extLst>
          </p:cNvPr>
          <p:cNvSpPr txBox="1">
            <a:spLocks/>
          </p:cNvSpPr>
          <p:nvPr/>
        </p:nvSpPr>
        <p:spPr>
          <a:xfrm>
            <a:off x="867508" y="591141"/>
            <a:ext cx="2684584" cy="5911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Meet Frank: </a:t>
            </a:r>
            <a:r>
              <a:rPr lang="en-GB" sz="16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age 75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CE9488C-50C9-8B46-9F4B-270ADBCAAAFF}"/>
              </a:ext>
            </a:extLst>
          </p:cNvPr>
          <p:cNvSpPr txBox="1">
            <a:spLocks/>
          </p:cNvSpPr>
          <p:nvPr/>
        </p:nvSpPr>
        <p:spPr>
          <a:xfrm>
            <a:off x="484632" y="5275469"/>
            <a:ext cx="3666744" cy="9483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60000"/>
              </a:lnSpc>
            </a:pPr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Frank lives alone in Co. Durham, North East of England. He has fair health *. His wife sadly passed away two years ago.</a:t>
            </a:r>
            <a:endParaRPr lang="en-GB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B462A09-7634-4E49-B131-1FECEB6D2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Pyle et al (2018)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C4FFC3-2815-144E-BBFC-BCC926E75BCB}"/>
              </a:ext>
            </a:extLst>
          </p:cNvPr>
          <p:cNvSpPr txBox="1"/>
          <p:nvPr/>
        </p:nvSpPr>
        <p:spPr>
          <a:xfrm>
            <a:off x="9184536" y="18965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89691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148"/>
    </mc:Choice>
    <mc:Fallback>
      <p:transition spd="slow" advTm="66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8E5612-D25D-463A-810A-551218B219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646"/>
          <a:stretch/>
        </p:blipFill>
        <p:spPr>
          <a:xfrm>
            <a:off x="28576" y="0"/>
            <a:ext cx="508635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273D15F-1AB9-459C-9E48-ED2F69129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Black" panose="020B0A04020102020204" pitchFamily="34" charset="0"/>
              </a:rPr>
              <a:t>Dataset </a:t>
            </a:r>
            <a:r>
              <a:rPr lang="en-GB" dirty="0">
                <a:solidFill>
                  <a:schemeClr val="accent1"/>
                </a:solidFill>
                <a:latin typeface="Arial Black" panose="020B0A04020102020204" pitchFamily="34" charset="0"/>
              </a:rPr>
              <a:t>&amp;</a:t>
            </a:r>
            <a:r>
              <a:rPr lang="en-GB" dirty="0">
                <a:latin typeface="Arial Black" panose="020B0A040201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110EB6-12D0-084E-8010-5D15375F4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9030" y="1112810"/>
            <a:ext cx="1846970" cy="744579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sz="1100" dirty="0"/>
              <a:t>Co. Durham  in North East, estimated population over 65: 111,582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F38719-D682-584F-A74E-B06A538B4AF1}"/>
              </a:ext>
            </a:extLst>
          </p:cNvPr>
          <p:cNvCxnSpPr/>
          <p:nvPr/>
        </p:nvCxnSpPr>
        <p:spPr>
          <a:xfrm flipH="1">
            <a:off x="3525078" y="1524000"/>
            <a:ext cx="689113" cy="318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E1636D7-EBA1-6D4C-A6F3-35C0249A563B}"/>
              </a:ext>
            </a:extLst>
          </p:cNvPr>
          <p:cNvCxnSpPr>
            <a:cxnSpLocks/>
          </p:cNvCxnSpPr>
          <p:nvPr/>
        </p:nvCxnSpPr>
        <p:spPr>
          <a:xfrm flipH="1">
            <a:off x="4412987" y="4459357"/>
            <a:ext cx="1046496" cy="389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F59387E-F74E-FA43-B08F-2FCA6387B66D}"/>
              </a:ext>
            </a:extLst>
          </p:cNvPr>
          <p:cNvCxnSpPr>
            <a:cxnSpLocks/>
          </p:cNvCxnSpPr>
          <p:nvPr/>
        </p:nvCxnSpPr>
        <p:spPr>
          <a:xfrm flipV="1">
            <a:off x="1564105" y="3296653"/>
            <a:ext cx="613611" cy="4331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3F811D4-E712-C241-8AA6-657B047C6C52}"/>
              </a:ext>
            </a:extLst>
          </p:cNvPr>
          <p:cNvSpPr txBox="1">
            <a:spLocks/>
          </p:cNvSpPr>
          <p:nvPr/>
        </p:nvSpPr>
        <p:spPr>
          <a:xfrm>
            <a:off x="6659732" y="719529"/>
            <a:ext cx="5656092" cy="475188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GB" dirty="0"/>
              <a:t>This dataset contains records of 333 Local Authorities, 9 regions</a:t>
            </a:r>
            <a:endParaRPr lang="en-GB" dirty="0">
              <a:solidFill>
                <a:schemeClr val="accent1"/>
              </a:solidFill>
            </a:endParaRPr>
          </a:p>
          <a:p>
            <a:pPr>
              <a:lnSpc>
                <a:spcPct val="150000"/>
              </a:lnSpc>
            </a:pPr>
            <a:r>
              <a:rPr lang="en-GB" dirty="0"/>
              <a:t>This map identifies “</a:t>
            </a:r>
            <a:r>
              <a:rPr lang="en-GB" b="1" dirty="0">
                <a:solidFill>
                  <a:schemeClr val="accent1"/>
                </a:solidFill>
              </a:rPr>
              <a:t>hotspots</a:t>
            </a:r>
            <a:r>
              <a:rPr lang="en-GB" dirty="0"/>
              <a:t>” where the prevalence of loneliness is highest by Local Authority</a:t>
            </a:r>
          </a:p>
          <a:p>
            <a:pPr>
              <a:lnSpc>
                <a:spcPct val="150000"/>
              </a:lnSpc>
            </a:pPr>
            <a:r>
              <a:rPr lang="en-GB" dirty="0"/>
              <a:t>On scale from very low to very high risk, highest is seen in 3 regions across England</a:t>
            </a:r>
          </a:p>
          <a:p>
            <a:pPr>
              <a:lnSpc>
                <a:spcPct val="150000"/>
              </a:lnSpc>
            </a:pPr>
            <a:r>
              <a:rPr lang="en-GB" dirty="0"/>
              <a:t>Different population size, similar scale of prevalence</a:t>
            </a:r>
          </a:p>
          <a:p>
            <a:pPr>
              <a:lnSpc>
                <a:spcPct val="150000"/>
              </a:lnSpc>
            </a:pPr>
            <a:endParaRPr lang="en-GB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BC8FDC2-27C5-AD49-9E1C-D2D967EFF985}"/>
              </a:ext>
            </a:extLst>
          </p:cNvPr>
          <p:cNvSpPr txBox="1">
            <a:spLocks/>
          </p:cNvSpPr>
          <p:nvPr/>
        </p:nvSpPr>
        <p:spPr>
          <a:xfrm>
            <a:off x="158069" y="3816626"/>
            <a:ext cx="1846970" cy="74457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sz="1100" dirty="0"/>
              <a:t>Manchester  in North West, estimated population over 65: 51,557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E8169C0-715E-6644-8069-D611BE9CE7E1}"/>
              </a:ext>
            </a:extLst>
          </p:cNvPr>
          <p:cNvSpPr txBox="1">
            <a:spLocks/>
          </p:cNvSpPr>
          <p:nvPr/>
        </p:nvSpPr>
        <p:spPr>
          <a:xfrm>
            <a:off x="4963843" y="4754064"/>
            <a:ext cx="2040445" cy="1177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sz="1100" dirty="0"/>
              <a:t>London, estimated population over 65: 10,98,453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2272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135"/>
    </mc:Choice>
    <mc:Fallback>
      <p:transition spd="slow" advTm="103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7EEE0ED-C35C-8040-9C62-13A83B4D0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Black" panose="020B0A04020102020204" pitchFamily="34" charset="0"/>
              </a:rPr>
              <a:t>Dataset </a:t>
            </a:r>
            <a:r>
              <a:rPr lang="en-GB" dirty="0">
                <a:solidFill>
                  <a:schemeClr val="accent1"/>
                </a:solidFill>
                <a:latin typeface="Arial Black" panose="020B0A04020102020204" pitchFamily="34" charset="0"/>
              </a:rPr>
              <a:t>&amp;</a:t>
            </a:r>
            <a:r>
              <a:rPr lang="en-GB" dirty="0">
                <a:latin typeface="Arial Black" panose="020B0A040201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F5B91E-E9A2-0640-887F-D24B72394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3370"/>
            <a:ext cx="8441635" cy="5972071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2C16813-278E-FC4A-BC86-67743BBAE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8270" y="967667"/>
            <a:ext cx="3878871" cy="4723068"/>
          </a:xfrm>
        </p:spPr>
        <p:txBody>
          <a:bodyPr>
            <a:normAutofit fontScale="55000" lnSpcReduction="20000"/>
          </a:bodyPr>
          <a:lstStyle/>
          <a:p>
            <a:pPr>
              <a:lnSpc>
                <a:spcPct val="150000"/>
              </a:lnSpc>
            </a:pPr>
            <a:r>
              <a:rPr lang="en-GB" dirty="0"/>
              <a:t>Similar to the map, London, and North West are in the top 10 area at risk</a:t>
            </a:r>
          </a:p>
          <a:p>
            <a:pPr>
              <a:lnSpc>
                <a:spcPct val="150000"/>
              </a:lnSpc>
            </a:pPr>
            <a:r>
              <a:rPr lang="en-GB" dirty="0"/>
              <a:t>East Midlands and West Midlands are the additions</a:t>
            </a:r>
          </a:p>
          <a:p>
            <a:pPr>
              <a:lnSpc>
                <a:spcPct val="150000"/>
              </a:lnSpc>
            </a:pPr>
            <a:r>
              <a:rPr lang="en-GB" dirty="0"/>
              <a:t>X Axis is the unit of </a:t>
            </a:r>
            <a:r>
              <a:rPr lang="en-GB" b="1" dirty="0">
                <a:solidFill>
                  <a:schemeClr val="accent1"/>
                </a:solidFill>
              </a:rPr>
              <a:t>Relative Risk </a:t>
            </a:r>
            <a:r>
              <a:rPr lang="en-GB" dirty="0"/>
              <a:t>in the continuous scale between 0 to 3 where higher number reflects higher risk and vice versa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accent1"/>
                </a:solidFill>
              </a:rPr>
              <a:t>Tower Hamlets </a:t>
            </a:r>
            <a:r>
              <a:rPr lang="en-GB" dirty="0"/>
              <a:t>are 3 times the odd of being lonely</a:t>
            </a:r>
          </a:p>
          <a:p>
            <a:pPr>
              <a:lnSpc>
                <a:spcPct val="150000"/>
              </a:lnSpc>
            </a:pPr>
            <a:r>
              <a:rPr lang="en-GB" dirty="0"/>
              <a:t>Others exceed </a:t>
            </a:r>
            <a:r>
              <a:rPr lang="en-GB" b="1" dirty="0">
                <a:solidFill>
                  <a:schemeClr val="accent1"/>
                </a:solidFill>
              </a:rPr>
              <a:t>two times </a:t>
            </a:r>
            <a:r>
              <a:rPr lang="en-GB" dirty="0"/>
              <a:t>likely to be effected by loneliness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065400-C1AF-2443-9ECF-8E86DFFC82A6}"/>
              </a:ext>
            </a:extLst>
          </p:cNvPr>
          <p:cNvSpPr txBox="1"/>
          <p:nvPr/>
        </p:nvSpPr>
        <p:spPr>
          <a:xfrm>
            <a:off x="2231336" y="6462164"/>
            <a:ext cx="4183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Relative Risk Scale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55B1F8-EDB6-EE45-A4BF-D73B198B2CBB}"/>
              </a:ext>
            </a:extLst>
          </p:cNvPr>
          <p:cNvSpPr txBox="1"/>
          <p:nvPr/>
        </p:nvSpPr>
        <p:spPr>
          <a:xfrm>
            <a:off x="1330504" y="6462164"/>
            <a:ext cx="1656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 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Less Likely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F97D58-1D7A-1348-8AA9-258C13FC7AE3}"/>
              </a:ext>
            </a:extLst>
          </p:cNvPr>
          <p:cNvSpPr txBox="1"/>
          <p:nvPr/>
        </p:nvSpPr>
        <p:spPr>
          <a:xfrm>
            <a:off x="5822765" y="6462164"/>
            <a:ext cx="2372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Likely 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77168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8895F8E-1796-4712-B509-A0F0E205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Black" panose="020B0A04020102020204" pitchFamily="34" charset="0"/>
              </a:rPr>
              <a:t>Dataset </a:t>
            </a:r>
            <a:r>
              <a:rPr lang="en-GB" dirty="0">
                <a:solidFill>
                  <a:schemeClr val="accent1"/>
                </a:solidFill>
                <a:latin typeface="Arial Black" panose="020B0A04020102020204" pitchFamily="34" charset="0"/>
              </a:rPr>
              <a:t>&amp;</a:t>
            </a:r>
            <a:r>
              <a:rPr lang="en-GB" dirty="0">
                <a:latin typeface="Arial Black" panose="020B0A040201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7B6D29-A8EC-2446-8D07-58FECD1A4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4887"/>
            <a:ext cx="8693426" cy="565378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44916F-5288-1E41-9A28-CC22585686E0}"/>
              </a:ext>
            </a:extLst>
          </p:cNvPr>
          <p:cNvSpPr txBox="1"/>
          <p:nvPr/>
        </p:nvSpPr>
        <p:spPr>
          <a:xfrm>
            <a:off x="2477841" y="6228752"/>
            <a:ext cx="4183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Relative Risk Scale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8B6B205-7032-4349-B7E3-0D7AC5CAF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1271" y="1429467"/>
            <a:ext cx="3775163" cy="3622218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accent1"/>
                </a:solidFill>
              </a:rPr>
              <a:t>South East </a:t>
            </a:r>
            <a:r>
              <a:rPr lang="en-GB" dirty="0"/>
              <a:t>appears to be the best place for the elderly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chemeClr val="accent1"/>
                </a:solidFill>
              </a:rPr>
              <a:t>Rutland</a:t>
            </a:r>
            <a:r>
              <a:rPr lang="en-GB" dirty="0"/>
              <a:t> is the exception from East Midlands region</a:t>
            </a:r>
          </a:p>
          <a:p>
            <a:pPr>
              <a:lnSpc>
                <a:spcPct val="150000"/>
              </a:lnSpc>
            </a:pPr>
            <a:r>
              <a:rPr lang="en-GB" dirty="0"/>
              <a:t>Overall, loneliness in elderly is less common in these Local Authorities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3FB414-2FDE-4247-B38E-C1F5331211C6}"/>
              </a:ext>
            </a:extLst>
          </p:cNvPr>
          <p:cNvSpPr txBox="1"/>
          <p:nvPr/>
        </p:nvSpPr>
        <p:spPr>
          <a:xfrm>
            <a:off x="1577009" y="6228752"/>
            <a:ext cx="16565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 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Less Likely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829814-CF7E-B342-8126-FAFBEAB704DB}"/>
              </a:ext>
            </a:extLst>
          </p:cNvPr>
          <p:cNvSpPr txBox="1"/>
          <p:nvPr/>
        </p:nvSpPr>
        <p:spPr>
          <a:xfrm>
            <a:off x="6069270" y="6228752"/>
            <a:ext cx="2372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Likely 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43488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2"/>
    </mc:Choice>
    <mc:Fallback>
      <p:transition spd="slow" advTm="63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D8957B0-3EB1-C647-9BB5-5BF8A53384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0"/>
            <a:ext cx="5283172" cy="671085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DC48B10-69BA-4C34-AEB7-108B2E75E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Arial Black" panose="020B0A04020102020204" pitchFamily="34" charset="0"/>
              </a:rPr>
              <a:t>Dataset </a:t>
            </a:r>
            <a:r>
              <a:rPr lang="en-GB" dirty="0">
                <a:solidFill>
                  <a:schemeClr val="accent1"/>
                </a:solidFill>
                <a:latin typeface="Arial Black" panose="020B0A04020102020204" pitchFamily="34" charset="0"/>
              </a:rPr>
              <a:t>&amp;</a:t>
            </a:r>
            <a:r>
              <a:rPr lang="en-GB" dirty="0">
                <a:latin typeface="Arial Black" panose="020B0A04020102020204" pitchFamily="34" charset="0"/>
              </a:rPr>
              <a:t>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A78ADCE-B717-E14E-8F35-27955141F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9616" y="793943"/>
            <a:ext cx="6175907" cy="4796852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60000"/>
              </a:lnSpc>
            </a:pPr>
            <a:r>
              <a:rPr lang="en-GB" dirty="0"/>
              <a:t>South West and Yorkshire areas have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negative correlation </a:t>
            </a:r>
            <a:r>
              <a:rPr lang="en-GB" dirty="0"/>
              <a:t>to number of population</a:t>
            </a:r>
          </a:p>
          <a:p>
            <a:pPr>
              <a:lnSpc>
                <a:spcPct val="160000"/>
              </a:lnSpc>
            </a:pPr>
            <a:r>
              <a:rPr lang="en-GB" dirty="0"/>
              <a:t>In contrast, the </a:t>
            </a:r>
            <a:r>
              <a:rPr lang="en-GB" b="1" dirty="0">
                <a:solidFill>
                  <a:srgbClr val="77324C"/>
                </a:solidFill>
              </a:rPr>
              <a:t>positive correlation </a:t>
            </a:r>
            <a:r>
              <a:rPr lang="en-GB" dirty="0"/>
              <a:t>is present in Co. Durham and  Lancashire area</a:t>
            </a:r>
          </a:p>
          <a:p>
            <a:pPr>
              <a:lnSpc>
                <a:spcPct val="160000"/>
              </a:lnSpc>
            </a:pPr>
            <a:r>
              <a:rPr lang="en-GB" dirty="0"/>
              <a:t>Bivariate analysis gives an additional dimension to the analysis to explore relationships with two variables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EC81CCB-97E4-9046-AE00-AD0BAE8FDD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810" y="2545853"/>
            <a:ext cx="1201450" cy="11957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253B96-08F6-3E40-A4DF-F9D0905101BE}"/>
              </a:ext>
            </a:extLst>
          </p:cNvPr>
          <p:cNvSpPr txBox="1"/>
          <p:nvPr/>
        </p:nvSpPr>
        <p:spPr>
          <a:xfrm>
            <a:off x="485199" y="3790934"/>
            <a:ext cx="16328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Higher Prevalence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endParaRPr lang="en-US" sz="12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A4A0BB-6735-4447-9772-D27BAD1920B4}"/>
              </a:ext>
            </a:extLst>
          </p:cNvPr>
          <p:cNvSpPr txBox="1"/>
          <p:nvPr/>
        </p:nvSpPr>
        <p:spPr>
          <a:xfrm>
            <a:off x="237478" y="2440343"/>
            <a:ext cx="369332" cy="1848459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Higher population 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</a:t>
            </a:r>
            <a:endParaRPr lang="en-US" sz="12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B015AB-3755-7D48-8660-FDB2E8A767B9}"/>
              </a:ext>
            </a:extLst>
          </p:cNvPr>
          <p:cNvCxnSpPr>
            <a:cxnSpLocks/>
          </p:cNvCxnSpPr>
          <p:nvPr/>
        </p:nvCxnSpPr>
        <p:spPr>
          <a:xfrm flipH="1">
            <a:off x="3444240" y="1371898"/>
            <a:ext cx="675974" cy="345142"/>
          </a:xfrm>
          <a:prstGeom prst="straightConnector1">
            <a:avLst/>
          </a:prstGeom>
          <a:ln w="38100">
            <a:solidFill>
              <a:srgbClr val="77324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E6CAB30-53C0-9141-BD26-93FD89E90081}"/>
              </a:ext>
            </a:extLst>
          </p:cNvPr>
          <p:cNvCxnSpPr>
            <a:cxnSpLocks/>
          </p:cNvCxnSpPr>
          <p:nvPr/>
        </p:nvCxnSpPr>
        <p:spPr>
          <a:xfrm>
            <a:off x="561845" y="5451349"/>
            <a:ext cx="430618" cy="278893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AEDF3CEE-B432-DE4F-81D4-0E6223A88591}"/>
              </a:ext>
            </a:extLst>
          </p:cNvPr>
          <p:cNvSpPr txBox="1">
            <a:spLocks/>
          </p:cNvSpPr>
          <p:nvPr/>
        </p:nvSpPr>
        <p:spPr>
          <a:xfrm>
            <a:off x="4097158" y="954340"/>
            <a:ext cx="1247216" cy="7445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GB" sz="1100" dirty="0"/>
              <a:t>High prevalence, higher population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8AA10912-3D0A-DA4E-BD38-44D6CCBFBEB8}"/>
              </a:ext>
            </a:extLst>
          </p:cNvPr>
          <p:cNvSpPr txBox="1">
            <a:spLocks/>
          </p:cNvSpPr>
          <p:nvPr/>
        </p:nvSpPr>
        <p:spPr>
          <a:xfrm>
            <a:off x="15049" y="4927639"/>
            <a:ext cx="1524210" cy="7445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GB" sz="1100" dirty="0"/>
              <a:t>Higher population, low prevalence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816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615"/>
    </mc:Choice>
    <mc:Fallback xmlns="">
      <p:transition spd="slow" advTm="83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DC48B10-69BA-4C34-AEB7-108B2E75E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Justifications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9FBAE11-D58E-DC4C-AD38-94B159CBE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081825"/>
            <a:ext cx="11954522" cy="5141175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60000"/>
              </a:lnSpc>
              <a:buNone/>
            </a:pPr>
            <a:endParaRPr lang="en-GB" dirty="0"/>
          </a:p>
          <a:p>
            <a:pPr marL="0" indent="0" algn="ctr">
              <a:lnSpc>
                <a:spcPct val="160000"/>
              </a:lnSpc>
              <a:buNone/>
            </a:pPr>
            <a:endParaRPr lang="en-GB" dirty="0"/>
          </a:p>
          <a:p>
            <a:pPr marL="0" indent="0" algn="ctr">
              <a:lnSpc>
                <a:spcPct val="160000"/>
              </a:lnSpc>
              <a:buNone/>
            </a:pPr>
            <a:r>
              <a:rPr lang="en-GB" dirty="0"/>
              <a:t>Visualisation memorable “</a:t>
            </a:r>
            <a:r>
              <a:rPr lang="en-GB" b="1" dirty="0"/>
              <a:t>at-a-glance</a:t>
            </a:r>
            <a:r>
              <a:rPr lang="en-GB" dirty="0"/>
              <a:t>” are capable of effectively conveying the message of the visualisation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6C2BD15-9BF9-624F-9E55-D20B0CD47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 err="1"/>
              <a:t>Borkin</a:t>
            </a:r>
            <a:r>
              <a:rPr lang="en-GB" dirty="0"/>
              <a:t> et al. (2015)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470BB4-7EC0-3446-AC10-73D9BFAD6408}"/>
              </a:ext>
            </a:extLst>
          </p:cNvPr>
          <p:cNvSpPr txBox="1"/>
          <p:nvPr/>
        </p:nvSpPr>
        <p:spPr>
          <a:xfrm>
            <a:off x="8002557" y="34677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646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42"/>
    </mc:Choice>
    <mc:Fallback xmlns="">
      <p:transition spd="slow" advTm="233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DC48B10-69BA-4C34-AEB7-108B2E75E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7333" y="62145"/>
            <a:ext cx="5656092" cy="905522"/>
          </a:xfrm>
        </p:spPr>
        <p:txBody>
          <a:bodyPr>
            <a:normAutofit/>
          </a:bodyPr>
          <a:lstStyle/>
          <a:p>
            <a:r>
              <a:rPr lang="en-GB" dirty="0">
                <a:latin typeface="Arial Black" panose="020B0A04020102020204" pitchFamily="34" charset="0"/>
              </a:rPr>
              <a:t>Justifications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3AFB29D-D4C0-644F-86E2-18B1770348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4488337"/>
              </p:ext>
            </p:extLst>
          </p:nvPr>
        </p:nvGraphicFramePr>
        <p:xfrm>
          <a:off x="157686" y="801482"/>
          <a:ext cx="9164113" cy="58572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594174">
                  <a:extLst>
                    <a:ext uri="{9D8B030D-6E8A-4147-A177-3AD203B41FA5}">
                      <a16:colId xmlns:a16="http://schemas.microsoft.com/office/drawing/2014/main" val="590027077"/>
                    </a:ext>
                  </a:extLst>
                </a:gridCol>
                <a:gridCol w="7569939">
                  <a:extLst>
                    <a:ext uri="{9D8B030D-6E8A-4147-A177-3AD203B41FA5}">
                      <a16:colId xmlns:a16="http://schemas.microsoft.com/office/drawing/2014/main" val="21699910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Technique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Justification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227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A choropleth map</a:t>
                      </a:r>
                    </a:p>
                    <a:p>
                      <a:endParaRPr lang="en-GB" dirty="0"/>
                    </a:p>
                    <a:p>
                      <a:endParaRPr lang="en-GB" dirty="0"/>
                    </a:p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 choropleth map displays divided geographical areas or regions that are coloured in relation to predicted prevalence value; a numeric variable</a:t>
                      </a:r>
                    </a:p>
                    <a:p>
                      <a:r>
                        <a:rPr lang="en-GB" dirty="0"/>
                        <a:t>Usage: </a:t>
                      </a:r>
                      <a:r>
                        <a:rPr lang="en-US" dirty="0"/>
                        <a:t>Univariate &amp; Bivariate Analysis</a:t>
                      </a:r>
                    </a:p>
                    <a:p>
                      <a:endParaRPr lang="en-GB" dirty="0"/>
                    </a:p>
                    <a:p>
                      <a:r>
                        <a:rPr lang="en-US" dirty="0" err="1"/>
                        <a:t>Colour</a:t>
                      </a:r>
                      <a:r>
                        <a:rPr lang="en-US" dirty="0"/>
                        <a:t> scheme:</a:t>
                      </a:r>
                    </a:p>
                    <a:p>
                      <a:r>
                        <a:rPr lang="en-US" dirty="0"/>
                        <a:t>Diverge scale of Green / Blue giving 5 different levels where green is less likely to be lonely and blue is higher risk effected by loneliness. Five shades represent different scale of risks.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56209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 bar chart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bar chart is used to display the relationship between a numeric (relative risk) and a categorical variable (Local Authority)</a:t>
                      </a:r>
                    </a:p>
                    <a:p>
                      <a:r>
                        <a:rPr lang="en-US" dirty="0"/>
                        <a:t>The relative risk only takes positive number and has lower bound of 0 and upper bound of infinity. The chart is limited to 10 categorical variables which is an  appropriate number for the estate of this chart.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 err="1"/>
                        <a:t>Colour</a:t>
                      </a:r>
                      <a:r>
                        <a:rPr lang="en-US" dirty="0"/>
                        <a:t> scheme:</a:t>
                      </a:r>
                    </a:p>
                    <a:p>
                      <a:r>
                        <a:rPr lang="en-US" dirty="0"/>
                        <a:t>Each region is assigned with a </a:t>
                      </a:r>
                      <a:r>
                        <a:rPr lang="en-US" dirty="0" err="1"/>
                        <a:t>colour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776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choropleth map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Like above, this shows </a:t>
                      </a:r>
                      <a:r>
                        <a:rPr lang="en-GB" dirty="0"/>
                        <a:t>geographical areas with a matrix of scales. </a:t>
                      </a:r>
                    </a:p>
                    <a:p>
                      <a:r>
                        <a:rPr lang="en-GB" dirty="0"/>
                        <a:t>Using two variables; loneliness prediction and number of populations, extends to a total of 9 levels of information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845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215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149"/>
    </mc:Choice>
    <mc:Fallback xmlns="">
      <p:transition spd="slow" advTm="153149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0.4|9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7|14.7|2.7|6.5|11.6|3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6|20|18.6|43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7.3|0.5|17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6551</TotalTime>
  <Words>1753</Words>
  <Application>Microsoft Macintosh PowerPoint</Application>
  <PresentationFormat>Widescreen</PresentationFormat>
  <Paragraphs>170</Paragraphs>
  <Slides>12</Slides>
  <Notes>11</Notes>
  <HiddenSlides>1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Office Theme</vt:lpstr>
      <vt:lpstr>Visualising Loneliness</vt:lpstr>
      <vt:lpstr>Abstract</vt:lpstr>
      <vt:lpstr>Introduction</vt:lpstr>
      <vt:lpstr>Dataset &amp; Discussion</vt:lpstr>
      <vt:lpstr>Dataset &amp; Discussion</vt:lpstr>
      <vt:lpstr>Dataset &amp; Discussion</vt:lpstr>
      <vt:lpstr>Dataset &amp; Discussion</vt:lpstr>
      <vt:lpstr>Justifications</vt:lpstr>
      <vt:lpstr>Justifications</vt:lpstr>
      <vt:lpstr>Justifications</vt:lpstr>
      <vt:lpstr>Appendix</vt:lpstr>
      <vt:lpstr>References</vt:lpstr>
    </vt:vector>
  </TitlesOfParts>
  <Company>Public Health England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Nujcharee Haswell</dc:creator>
  <cp:lastModifiedBy>NUJCHAREE HASWELL</cp:lastModifiedBy>
  <cp:revision>39</cp:revision>
  <dcterms:created xsi:type="dcterms:W3CDTF">2022-05-09T21:10:10Z</dcterms:created>
  <dcterms:modified xsi:type="dcterms:W3CDTF">2022-05-20T08:31:40Z</dcterms:modified>
</cp:coreProperties>
</file>

<file path=docProps/thumbnail.jpeg>
</file>